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8" r:id="rId6"/>
    <p:sldId id="260" r:id="rId7"/>
    <p:sldId id="261" r:id="rId8"/>
    <p:sldId id="262" r:id="rId9"/>
    <p:sldId id="269" r:id="rId10"/>
    <p:sldId id="263" r:id="rId11"/>
    <p:sldId id="273" r:id="rId12"/>
    <p:sldId id="274" r:id="rId13"/>
    <p:sldId id="264" r:id="rId14"/>
    <p:sldId id="265" r:id="rId15"/>
    <p:sldId id="271" r:id="rId16"/>
    <p:sldId id="266" r:id="rId17"/>
    <p:sldId id="270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D14-4C02-4145-8887-FC5FF19F649A}" type="datetimeFigureOut">
              <a:rPr lang="en-IN" smtClean="0"/>
              <a:pPr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F51CA-61D4-41A4-96AA-BF62BAA909C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838215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D14-4C02-4145-8887-FC5FF19F649A}" type="datetimeFigureOut">
              <a:rPr lang="en-IN" smtClean="0"/>
              <a:pPr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F51CA-61D4-41A4-96AA-BF62BAA909C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734731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D14-4C02-4145-8887-FC5FF19F649A}" type="datetimeFigureOut">
              <a:rPr lang="en-IN" smtClean="0"/>
              <a:pPr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F51CA-61D4-41A4-96AA-BF62BAA909C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705976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D14-4C02-4145-8887-FC5FF19F649A}" type="datetimeFigureOut">
              <a:rPr lang="en-IN" smtClean="0"/>
              <a:pPr/>
              <a:t>19-07-2022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F51CA-61D4-41A4-96AA-BF62BAA909C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968118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D14-4C02-4145-8887-FC5FF19F649A}" type="datetimeFigureOut">
              <a:rPr lang="en-IN" smtClean="0"/>
              <a:pPr/>
              <a:t>19-07-2022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F51CA-61D4-41A4-96AA-BF62BAA909C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233193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D14-4C02-4145-8887-FC5FF19F649A}" type="datetimeFigureOut">
              <a:rPr lang="en-IN" smtClean="0"/>
              <a:pPr/>
              <a:t>19-07-2022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F51CA-61D4-41A4-96AA-BF62BAA909C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192030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D14-4C02-4145-8887-FC5FF19F649A}" type="datetimeFigureOut">
              <a:rPr lang="en-IN" smtClean="0"/>
              <a:pPr/>
              <a:t>19-07-2022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F51CA-61D4-41A4-96AA-BF62BAA909C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681236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D14-4C02-4145-8887-FC5FF19F649A}" type="datetimeFigureOut">
              <a:rPr lang="en-IN" smtClean="0"/>
              <a:pPr/>
              <a:t>19-07-2022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F51CA-61D4-41A4-96AA-BF62BAA909C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845979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D14-4C02-4145-8887-FC5FF19F649A}" type="datetimeFigureOut">
              <a:rPr lang="en-IN" smtClean="0"/>
              <a:pPr/>
              <a:t>19-07-2022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F51CA-61D4-41A4-96AA-BF62BAA909C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870419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D14-4C02-4145-8887-FC5FF19F649A}" type="datetimeFigureOut">
              <a:rPr lang="en-IN" smtClean="0"/>
              <a:pPr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F51CA-61D4-41A4-96AA-BF62BAA909C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823832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D14-4C02-4145-8887-FC5FF19F649A}" type="datetimeFigureOut">
              <a:rPr lang="en-IN" smtClean="0"/>
              <a:pPr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F51CA-61D4-41A4-96AA-BF62BAA909C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58982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D14-4C02-4145-8887-FC5FF19F649A}" type="datetimeFigureOut">
              <a:rPr lang="en-IN" smtClean="0"/>
              <a:pPr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F51CA-61D4-41A4-96AA-BF62BAA909C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3280174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D14-4C02-4145-8887-FC5FF19F649A}" type="datetimeFigureOut">
              <a:rPr lang="en-IN" smtClean="0"/>
              <a:pPr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F51CA-61D4-41A4-96AA-BF62BAA909C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1137683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D14-4C02-4145-8887-FC5FF19F649A}" type="datetimeFigureOut">
              <a:rPr lang="en-IN" smtClean="0"/>
              <a:pPr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F51CA-61D4-41A4-96AA-BF62BAA909C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9601413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D14-4C02-4145-8887-FC5FF19F649A}" type="datetimeFigureOut">
              <a:rPr lang="en-IN" smtClean="0"/>
              <a:pPr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F51CA-61D4-41A4-96AA-BF62BAA909C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1397700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D14-4C02-4145-8887-FC5FF19F649A}" type="datetimeFigureOut">
              <a:rPr lang="en-IN" smtClean="0"/>
              <a:pPr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F51CA-61D4-41A4-96AA-BF62BAA909C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934703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44AD14-4C02-4145-8887-FC5FF19F649A}" type="datetimeFigureOut">
              <a:rPr lang="en-IN" smtClean="0"/>
              <a:pPr/>
              <a:t>19-07-2022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C0F51CA-61D4-41A4-96AA-BF62BAA909C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90586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22D826B-9D63-475C-8F4F-C531363DEB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/>
              <a:t>ECOSYSTEM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9529EA2-474B-489E-937B-54E700057D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smtClean="0"/>
              <a:t> 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487755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D6482A8-1E02-4D00-A2A8-7713A7519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3526E5F-86D2-4E56-9900-DE9534EF6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298713"/>
            <a:ext cx="9729409" cy="4742649"/>
          </a:xfrm>
        </p:spPr>
        <p:txBody>
          <a:bodyPr>
            <a:normAutofit lnSpcReduction="10000"/>
          </a:bodyPr>
          <a:lstStyle/>
          <a:p>
            <a:r>
              <a:rPr lang="en-IN" b="1"/>
              <a:t>ECOLOGY</a:t>
            </a:r>
            <a:r>
              <a:rPr lang="en-IN"/>
              <a:t> involves the study of interrelationships of organisms with another and with environment.</a:t>
            </a:r>
          </a:p>
          <a:p>
            <a:r>
              <a:rPr lang="en-IN" b="1"/>
              <a:t>POPULATION</a:t>
            </a:r>
            <a:r>
              <a:rPr lang="en-IN"/>
              <a:t>: The group of interbreeding individuals of the same species residing in the same geographical area.</a:t>
            </a:r>
          </a:p>
          <a:p>
            <a:r>
              <a:rPr lang="en-IN" b="1"/>
              <a:t>BIOTIC COMMUNITY</a:t>
            </a:r>
            <a:r>
              <a:rPr lang="en-IN"/>
              <a:t>: Population of different species found in the same geographical area.</a:t>
            </a:r>
          </a:p>
          <a:p>
            <a:endParaRPr lang="en-IN"/>
          </a:p>
          <a:p>
            <a:pPr marL="0" indent="0">
              <a:buNone/>
            </a:pPr>
            <a:r>
              <a:rPr lang="en-IN" b="1"/>
              <a:t> </a:t>
            </a:r>
            <a:r>
              <a:rPr lang="en-IN" b="1" u="sng"/>
              <a:t>DEFINITION </a:t>
            </a:r>
          </a:p>
          <a:p>
            <a:r>
              <a:rPr lang="en-IN"/>
              <a:t> </a:t>
            </a:r>
            <a:r>
              <a:rPr lang="en-IN" b="1"/>
              <a:t>Ecosystem </a:t>
            </a:r>
            <a:r>
              <a:rPr lang="en-IN"/>
              <a:t>is an integrated system resulting from interaction of living and non   living       factors of the environment.</a:t>
            </a:r>
          </a:p>
          <a:p>
            <a:r>
              <a:rPr lang="en-IN"/>
              <a:t>Term ecosystem first coined by </a:t>
            </a:r>
            <a:r>
              <a:rPr lang="en-IN" b="1"/>
              <a:t>A.G. Tansley </a:t>
            </a:r>
            <a:r>
              <a:rPr lang="en-IN"/>
              <a:t>(1935).</a:t>
            </a:r>
          </a:p>
          <a:p>
            <a:r>
              <a:rPr lang="en-IN"/>
              <a:t> Ecosystem was defined in its presently accepted form by </a:t>
            </a:r>
            <a:r>
              <a:rPr lang="en-IN" b="1"/>
              <a:t>Eugene Odum </a:t>
            </a:r>
            <a:r>
              <a:rPr lang="en-IN"/>
              <a:t>as,” the basic functional unit of ecology in which both biotic community and abiotic environment influence each other.</a:t>
            </a:r>
          </a:p>
        </p:txBody>
      </p:sp>
    </p:spTree>
    <p:extLst>
      <p:ext uri="{BB962C8B-B14F-4D97-AF65-F5344CB8AC3E}">
        <p14:creationId xmlns="" xmlns:p14="http://schemas.microsoft.com/office/powerpoint/2010/main" val="417337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75F9427-CB7E-4262-B0FF-6BCE5F904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STRUCTURE OF AN ECOSYSTEM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02C18A18-0679-4CC8-B287-7F9FCA93B7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689" y="1270000"/>
            <a:ext cx="8004313" cy="5015948"/>
          </a:xfr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6DA3733-C9F3-4DD1-8A87-7F2366498AA5}"/>
              </a:ext>
            </a:extLst>
          </p:cNvPr>
          <p:cNvSpPr txBox="1"/>
          <p:nvPr/>
        </p:nvSpPr>
        <p:spPr>
          <a:xfrm>
            <a:off x="3591338" y="6347792"/>
            <a:ext cx="3326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Fig. 1 Structure of Ecosystem</a:t>
            </a:r>
          </a:p>
        </p:txBody>
      </p:sp>
    </p:spTree>
    <p:extLst>
      <p:ext uri="{BB962C8B-B14F-4D97-AF65-F5344CB8AC3E}">
        <p14:creationId xmlns="" xmlns:p14="http://schemas.microsoft.com/office/powerpoint/2010/main" val="2182699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89C4F36-DE25-4A6A-B40B-9EBA62ABA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ENERY FLOW TROPHIC ORGANISATION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F659958-C1D7-494C-B203-3BBC72819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38516"/>
            <a:ext cx="8596668" cy="4822162"/>
          </a:xfrm>
        </p:spPr>
        <p:txBody>
          <a:bodyPr/>
          <a:lstStyle/>
          <a:p>
            <a:r>
              <a:rPr lang="en-IN" b="1"/>
              <a:t>Energy flow</a:t>
            </a:r>
            <a:r>
              <a:rPr lang="en-IN"/>
              <a:t> is the flow of energy through livings within an ecosystem.</a:t>
            </a:r>
          </a:p>
          <a:p>
            <a:r>
              <a:rPr lang="en-IN"/>
              <a:t>All living organisms can be organized into producers and consumers can further be organized into food chain.</a:t>
            </a:r>
          </a:p>
          <a:p>
            <a:r>
              <a:rPr lang="en-IN"/>
              <a:t>Each of the levels within the food chain is a trophic level.</a:t>
            </a:r>
          </a:p>
        </p:txBody>
      </p:sp>
    </p:spTree>
    <p:extLst>
      <p:ext uri="{BB962C8B-B14F-4D97-AF65-F5344CB8AC3E}">
        <p14:creationId xmlns="" xmlns:p14="http://schemas.microsoft.com/office/powerpoint/2010/main" val="1875097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9CC1FC2D-C79C-47FE-933B-A005CAE63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530" y="225287"/>
            <a:ext cx="7434470" cy="61755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CBC8EF8-1204-4213-9F90-E316D4CEB2CF}"/>
              </a:ext>
            </a:extLst>
          </p:cNvPr>
          <p:cNvSpPr txBox="1"/>
          <p:nvPr/>
        </p:nvSpPr>
        <p:spPr>
          <a:xfrm>
            <a:off x="3379304" y="6488668"/>
            <a:ext cx="4890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Fig.2 Energy flow trophic organization </a:t>
            </a:r>
          </a:p>
        </p:txBody>
      </p:sp>
    </p:spTree>
    <p:extLst>
      <p:ext uri="{BB962C8B-B14F-4D97-AF65-F5344CB8AC3E}">
        <p14:creationId xmlns="" xmlns:p14="http://schemas.microsoft.com/office/powerpoint/2010/main" val="1489239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806971D-6506-4C7F-B80C-BC9BD9D71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FOOD CHAIN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0BAFE98-AABA-425D-832B-719598384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70000"/>
            <a:ext cx="8596668" cy="3880773"/>
          </a:xfrm>
        </p:spPr>
        <p:txBody>
          <a:bodyPr/>
          <a:lstStyle/>
          <a:p>
            <a:r>
              <a:rPr lang="en-IN"/>
              <a:t>DEFINITION: It is a series of group of organisms called trophic level in which there is repeated eating and eaten by so as to transfer the food energy.</a:t>
            </a:r>
          </a:p>
          <a:p>
            <a:r>
              <a:rPr lang="en-IN"/>
              <a:t>Types of food chains-</a:t>
            </a:r>
          </a:p>
          <a:p>
            <a:pPr>
              <a:buFont typeface="+mj-lt"/>
              <a:buAutoNum type="alphaLcParenR"/>
            </a:pPr>
            <a:r>
              <a:rPr lang="en-IN"/>
              <a:t>Grazing food chains</a:t>
            </a:r>
          </a:p>
          <a:p>
            <a:pPr>
              <a:buFont typeface="+mj-lt"/>
              <a:buAutoNum type="alphaLcParenR"/>
            </a:pPr>
            <a:r>
              <a:rPr lang="en-IN"/>
              <a:t> Detritus food chains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8C74A053-0600-4A3A-9B6D-74600A6C7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2644" y="2027583"/>
            <a:ext cx="5640729" cy="43648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BF91CAB-A9BD-4072-8064-FF59EE0DE841}"/>
              </a:ext>
            </a:extLst>
          </p:cNvPr>
          <p:cNvSpPr txBox="1"/>
          <p:nvPr/>
        </p:nvSpPr>
        <p:spPr>
          <a:xfrm>
            <a:off x="4975668" y="6533322"/>
            <a:ext cx="4587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Fig.3 Diagram of food chain</a:t>
            </a:r>
          </a:p>
        </p:txBody>
      </p:sp>
    </p:spTree>
    <p:extLst>
      <p:ext uri="{BB962C8B-B14F-4D97-AF65-F5344CB8AC3E}">
        <p14:creationId xmlns="" xmlns:p14="http://schemas.microsoft.com/office/powerpoint/2010/main" val="2066447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="" xmlns:a16="http://schemas.microsoft.com/office/drawing/2014/main" id="{3EA8E420-9359-4A03-849E-627A623C48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33517503"/>
              </p:ext>
            </p:extLst>
          </p:nvPr>
        </p:nvGraphicFramePr>
        <p:xfrm>
          <a:off x="505585" y="212519"/>
          <a:ext cx="10667998" cy="37853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4519">
                  <a:extLst>
                    <a:ext uri="{9D8B030D-6E8A-4147-A177-3AD203B41FA5}">
                      <a16:colId xmlns="" xmlns:a16="http://schemas.microsoft.com/office/drawing/2014/main" val="580215995"/>
                    </a:ext>
                  </a:extLst>
                </a:gridCol>
                <a:gridCol w="2080592">
                  <a:extLst>
                    <a:ext uri="{9D8B030D-6E8A-4147-A177-3AD203B41FA5}">
                      <a16:colId xmlns="" xmlns:a16="http://schemas.microsoft.com/office/drawing/2014/main" val="1549512670"/>
                    </a:ext>
                  </a:extLst>
                </a:gridCol>
                <a:gridCol w="1921565">
                  <a:extLst>
                    <a:ext uri="{9D8B030D-6E8A-4147-A177-3AD203B41FA5}">
                      <a16:colId xmlns="" xmlns:a16="http://schemas.microsoft.com/office/drawing/2014/main" val="4092173230"/>
                    </a:ext>
                  </a:extLst>
                </a:gridCol>
                <a:gridCol w="1616765">
                  <a:extLst>
                    <a:ext uri="{9D8B030D-6E8A-4147-A177-3AD203B41FA5}">
                      <a16:colId xmlns="" xmlns:a16="http://schemas.microsoft.com/office/drawing/2014/main" val="2047842416"/>
                    </a:ext>
                  </a:extLst>
                </a:gridCol>
                <a:gridCol w="1815548">
                  <a:extLst>
                    <a:ext uri="{9D8B030D-6E8A-4147-A177-3AD203B41FA5}">
                      <a16:colId xmlns="" xmlns:a16="http://schemas.microsoft.com/office/drawing/2014/main" val="744759369"/>
                    </a:ext>
                  </a:extLst>
                </a:gridCol>
                <a:gridCol w="1579009">
                  <a:extLst>
                    <a:ext uri="{9D8B030D-6E8A-4147-A177-3AD203B41FA5}">
                      <a16:colId xmlns="" xmlns:a16="http://schemas.microsoft.com/office/drawing/2014/main" val="3732310448"/>
                    </a:ext>
                  </a:extLst>
                </a:gridCol>
              </a:tblGrid>
              <a:tr h="521567">
                <a:tc>
                  <a:txBody>
                    <a:bodyPr/>
                    <a:lstStyle/>
                    <a:p>
                      <a:r>
                        <a:rPr lang="en-IN"/>
                        <a:t>TYPE OF ECOSYSTEM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PRODUCERS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HERBIVORES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PRIMARY CARNIVORES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SECONDARY CARNIVORES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TERTIARY CARNIVORES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94308711"/>
                  </a:ext>
                </a:extLst>
              </a:tr>
              <a:tr h="1042189">
                <a:tc>
                  <a:txBody>
                    <a:bodyPr/>
                    <a:lstStyle/>
                    <a:p>
                      <a:r>
                        <a:rPr lang="en-IN"/>
                        <a:t>GRASSLAND ECOSYSTEM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IN"/>
                        <a:t>GRASSES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N"/>
                        <a:t>GRASSES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en-IN"/>
                    </a:p>
                    <a:p>
                      <a:pPr marL="342900" indent="-342900">
                        <a:buAutoNum type="arabicPeriod"/>
                      </a:pPr>
                      <a:endParaRPr lang="en-IN"/>
                    </a:p>
                    <a:p>
                      <a:pPr marL="342900" indent="-342900">
                        <a:buAutoNum type="arabicPeriod"/>
                      </a:pPr>
                      <a:r>
                        <a:rPr lang="en-IN"/>
                        <a:t>GRASSES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INSECTS</a:t>
                      </a:r>
                    </a:p>
                    <a:p>
                      <a:r>
                        <a:rPr lang="en-IN"/>
                        <a:t>RATS AND MICE</a:t>
                      </a:r>
                    </a:p>
                    <a:p>
                      <a:endParaRPr lang="en-IN"/>
                    </a:p>
                    <a:p>
                      <a:endParaRPr lang="en-IN"/>
                    </a:p>
                    <a:p>
                      <a:r>
                        <a:rPr lang="en-IN"/>
                        <a:t>RABBIT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FROGS</a:t>
                      </a:r>
                    </a:p>
                    <a:p>
                      <a:r>
                        <a:rPr lang="en-IN"/>
                        <a:t>SNAKES</a:t>
                      </a:r>
                    </a:p>
                    <a:p>
                      <a:endParaRPr lang="en-IN"/>
                    </a:p>
                    <a:p>
                      <a:endParaRPr lang="en-IN"/>
                    </a:p>
                    <a:p>
                      <a:r>
                        <a:rPr lang="en-IN"/>
                        <a:t>FOX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SNAKES</a:t>
                      </a:r>
                    </a:p>
                    <a:p>
                      <a:r>
                        <a:rPr lang="en-IN"/>
                        <a:t>PREDATORS BIRDS</a:t>
                      </a:r>
                    </a:p>
                    <a:p>
                      <a:endParaRPr lang="en-IN"/>
                    </a:p>
                    <a:p>
                      <a:r>
                        <a:rPr lang="en-IN"/>
                        <a:t>WOLF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PREDATORY BIRDS</a:t>
                      </a:r>
                    </a:p>
                    <a:p>
                      <a:endParaRPr lang="en-IN"/>
                    </a:p>
                    <a:p>
                      <a:endParaRPr lang="en-IN"/>
                    </a:p>
                    <a:p>
                      <a:r>
                        <a:rPr lang="en-IN"/>
                        <a:t>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80349032"/>
                  </a:ext>
                </a:extLst>
              </a:tr>
              <a:tr h="521567">
                <a:tc>
                  <a:txBody>
                    <a:bodyPr/>
                    <a:lstStyle/>
                    <a:p>
                      <a:r>
                        <a:rPr lang="en-IN"/>
                        <a:t>POND 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PHYTOPLANKTONS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ZOOPLANKTONS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SMALL FISHES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LARGE FISHES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PREDATORY BIRDS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46694093"/>
                  </a:ext>
                </a:extLst>
              </a:tr>
              <a:tr h="1042189">
                <a:tc>
                  <a:txBody>
                    <a:bodyPr/>
                    <a:lstStyle/>
                    <a:p>
                      <a:r>
                        <a:rPr lang="en-IN"/>
                        <a:t>FOREST ECOSYSTEM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TRESS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PHYTOPHAGOUS INSECTS,HERBIVORE MAMMALS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LIZARD, BIRDS, FOXES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LIONS, TIGERS ETC.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30580252"/>
                  </a:ext>
                </a:extLst>
              </a:tr>
            </a:tbl>
          </a:graphicData>
        </a:graphic>
      </p:graphicFrame>
      <p:graphicFrame>
        <p:nvGraphicFramePr>
          <p:cNvPr id="3" name="Table 3">
            <a:extLst>
              <a:ext uri="{FF2B5EF4-FFF2-40B4-BE49-F238E27FC236}">
                <a16:creationId xmlns="" xmlns:a16="http://schemas.microsoft.com/office/drawing/2014/main" id="{2AC8AECE-EAD9-4073-A105-D3297A9BC0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34972555"/>
              </p:ext>
            </p:extLst>
          </p:nvPr>
        </p:nvGraphicFramePr>
        <p:xfrm>
          <a:off x="505585" y="4558749"/>
          <a:ext cx="10668000" cy="22040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>
                  <a:extLst>
                    <a:ext uri="{9D8B030D-6E8A-4147-A177-3AD203B41FA5}">
                      <a16:colId xmlns="" xmlns:a16="http://schemas.microsoft.com/office/drawing/2014/main" val="2970852458"/>
                    </a:ext>
                  </a:extLst>
                </a:gridCol>
                <a:gridCol w="2133600">
                  <a:extLst>
                    <a:ext uri="{9D8B030D-6E8A-4147-A177-3AD203B41FA5}">
                      <a16:colId xmlns="" xmlns:a16="http://schemas.microsoft.com/office/drawing/2014/main" val="951620984"/>
                    </a:ext>
                  </a:extLst>
                </a:gridCol>
                <a:gridCol w="2133600">
                  <a:extLst>
                    <a:ext uri="{9D8B030D-6E8A-4147-A177-3AD203B41FA5}">
                      <a16:colId xmlns="" xmlns:a16="http://schemas.microsoft.com/office/drawing/2014/main" val="2267690778"/>
                    </a:ext>
                  </a:extLst>
                </a:gridCol>
                <a:gridCol w="2133600">
                  <a:extLst>
                    <a:ext uri="{9D8B030D-6E8A-4147-A177-3AD203B41FA5}">
                      <a16:colId xmlns="" xmlns:a16="http://schemas.microsoft.com/office/drawing/2014/main" val="1194948353"/>
                    </a:ext>
                  </a:extLst>
                </a:gridCol>
                <a:gridCol w="2133600">
                  <a:extLst>
                    <a:ext uri="{9D8B030D-6E8A-4147-A177-3AD203B41FA5}">
                      <a16:colId xmlns="" xmlns:a16="http://schemas.microsoft.com/office/drawing/2014/main" val="2161272728"/>
                    </a:ext>
                  </a:extLst>
                </a:gridCol>
              </a:tblGrid>
              <a:tr h="576215">
                <a:tc>
                  <a:txBody>
                    <a:bodyPr/>
                    <a:lstStyle/>
                    <a:p>
                      <a:r>
                        <a:rPr lang="en-IN" dirty="0"/>
                        <a:t>DETRITUS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DETRITIVORES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mtClean="0"/>
                        <a:t>DETRITUS </a:t>
                      </a:r>
                      <a:r>
                        <a:rPr lang="en-IN"/>
                        <a:t>CONSUMERS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SMALL CARNIVORES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LARGE CARNICORES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04074918"/>
                  </a:ext>
                </a:extLst>
              </a:tr>
              <a:tr h="1564011">
                <a:tc>
                  <a:txBody>
                    <a:bodyPr/>
                    <a:lstStyle/>
                    <a:p>
                      <a:r>
                        <a:rPr lang="en-IN"/>
                        <a:t>MANGROVE FALLEN LEAVES AND DEAD ORGANIC MATTER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FUNGI, BACTERIA AND PROTOZOANS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INSECT LARVE, CERTAIN CRUSTACEANS, MOLLUSCS AND FISHES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MINNOWS, SMALL  GAME FISH ETC.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LARGE FISH, FISH EATING BIRDS.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3519376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980F80E-38D4-4BAC-8589-FF93BFB4E9A4}"/>
              </a:ext>
            </a:extLst>
          </p:cNvPr>
          <p:cNvSpPr txBox="1"/>
          <p:nvPr/>
        </p:nvSpPr>
        <p:spPr>
          <a:xfrm>
            <a:off x="1883811" y="4090674"/>
            <a:ext cx="7671006" cy="375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TABLE OF GRAZING TYPE FOOD CHAINS AND DETRITUS TYPE FOOD CHAIN</a:t>
            </a:r>
          </a:p>
        </p:txBody>
      </p:sp>
    </p:spTree>
    <p:extLst>
      <p:ext uri="{BB962C8B-B14F-4D97-AF65-F5344CB8AC3E}">
        <p14:creationId xmlns="" xmlns:p14="http://schemas.microsoft.com/office/powerpoint/2010/main" val="2336709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18A302A-0F95-4F58-89EE-DB5F48264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FOOD WEB OR FOOD CYCLE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D3371F9-2A8C-4FBC-8229-F65F0A5782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78857"/>
            <a:ext cx="8596668" cy="4662505"/>
          </a:xfrm>
        </p:spPr>
        <p:txBody>
          <a:bodyPr/>
          <a:lstStyle/>
          <a:p>
            <a:r>
              <a:rPr lang="en-IN"/>
              <a:t>It is a network of food chains which become interconnected at various trophic levels so as to form a number of feeding connections amongst different organisms of a biotic community.</a:t>
            </a:r>
          </a:p>
          <a:p>
            <a:r>
              <a:rPr lang="en-IN"/>
              <a:t>Types </a:t>
            </a:r>
          </a:p>
          <a:p>
            <a:pPr>
              <a:buFont typeface="+mj-lt"/>
              <a:buAutoNum type="alphaLcParenR"/>
            </a:pPr>
            <a:r>
              <a:rPr lang="en-IN"/>
              <a:t>Terristrial food web</a:t>
            </a:r>
          </a:p>
          <a:p>
            <a:pPr>
              <a:buFont typeface="+mj-lt"/>
              <a:buAutoNum type="alphaLcParenR"/>
            </a:pPr>
            <a:r>
              <a:rPr lang="en-IN"/>
              <a:t>Aquatic food web</a:t>
            </a:r>
          </a:p>
        </p:txBody>
      </p:sp>
    </p:spTree>
    <p:extLst>
      <p:ext uri="{BB962C8B-B14F-4D97-AF65-F5344CB8AC3E}">
        <p14:creationId xmlns="" xmlns:p14="http://schemas.microsoft.com/office/powerpoint/2010/main" val="140777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365774CA-9262-40AF-9064-7D13BD4103C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278" r="838" b="8383"/>
          <a:stretch/>
        </p:blipFill>
        <p:spPr>
          <a:xfrm>
            <a:off x="1616765" y="466931"/>
            <a:ext cx="8054975" cy="55530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B39CD54-48A0-4F41-AF5F-9334CAE194E4}"/>
              </a:ext>
            </a:extLst>
          </p:cNvPr>
          <p:cNvSpPr txBox="1"/>
          <p:nvPr/>
        </p:nvSpPr>
        <p:spPr>
          <a:xfrm>
            <a:off x="2385391" y="6188765"/>
            <a:ext cx="7116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                               fig.4 Food web cycle</a:t>
            </a:r>
          </a:p>
        </p:txBody>
      </p:sp>
    </p:spTree>
    <p:extLst>
      <p:ext uri="{BB962C8B-B14F-4D97-AF65-F5344CB8AC3E}">
        <p14:creationId xmlns="" xmlns:p14="http://schemas.microsoft.com/office/powerpoint/2010/main" val="402663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27C02E0-8839-49F2-9AFF-7E5DCEC22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ECOLOGICAL PYRAMIDS</a:t>
            </a:r>
            <a:br>
              <a:rPr lang="en-IN"/>
            </a:b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F9B4BBC-7B41-426A-AA22-1B797AC53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70000"/>
            <a:ext cx="8596668" cy="4546391"/>
          </a:xfrm>
        </p:spPr>
        <p:txBody>
          <a:bodyPr/>
          <a:lstStyle/>
          <a:p>
            <a:r>
              <a:rPr lang="en-IN"/>
              <a:t>An </a:t>
            </a:r>
            <a:r>
              <a:rPr lang="en-IN" b="1"/>
              <a:t>ecological pyramid </a:t>
            </a:r>
            <a:r>
              <a:rPr lang="en-IN"/>
              <a:t>is a graphical representation of an ecological parameter, like number or biomass or accumulated energy, at diiferent trophic level in a food chain in an ecosystem.</a:t>
            </a:r>
          </a:p>
          <a:p>
            <a:r>
              <a:rPr lang="en-IN"/>
              <a:t>Types of ecological pyramids</a:t>
            </a:r>
          </a:p>
          <a:p>
            <a:pPr>
              <a:buFont typeface="+mj-lt"/>
              <a:buAutoNum type="alphaLcParenR"/>
            </a:pPr>
            <a:r>
              <a:rPr lang="en-IN" b="1"/>
              <a:t>Pyramid of number- </a:t>
            </a:r>
            <a:r>
              <a:rPr lang="en-IN"/>
              <a:t>it is a graphic representation showing the arrangement of number of individuals( population size) of different trophic level in a food chain per unit area at any time in an ecosystem.</a:t>
            </a:r>
          </a:p>
          <a:p>
            <a:pPr>
              <a:buFont typeface="+mj-lt"/>
              <a:buAutoNum type="alphaLcParenR"/>
            </a:pPr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22CCD59-03A9-4F92-8D30-23E6DABFDC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1" r="1353" b="7298"/>
          <a:stretch/>
        </p:blipFill>
        <p:spPr>
          <a:xfrm>
            <a:off x="2442507" y="3707571"/>
            <a:ext cx="6765235" cy="250769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3A8F1D1-9C85-4F73-BEB7-9D5D11369F99}"/>
              </a:ext>
            </a:extLst>
          </p:cNvPr>
          <p:cNvSpPr txBox="1"/>
          <p:nvPr/>
        </p:nvSpPr>
        <p:spPr>
          <a:xfrm>
            <a:off x="2729948" y="6308034"/>
            <a:ext cx="6228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/>
              <a:t>Fig.5 diagram of pyramid of number in pond, parasite and tree system</a:t>
            </a:r>
          </a:p>
        </p:txBody>
      </p:sp>
    </p:spTree>
    <p:extLst>
      <p:ext uri="{BB962C8B-B14F-4D97-AF65-F5344CB8AC3E}">
        <p14:creationId xmlns="" xmlns:p14="http://schemas.microsoft.com/office/powerpoint/2010/main" val="2910163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CF2C1F8-D36C-40C2-883D-E4FDC12591DD}"/>
              </a:ext>
            </a:extLst>
          </p:cNvPr>
          <p:cNvSpPr txBox="1"/>
          <p:nvPr/>
        </p:nvSpPr>
        <p:spPr>
          <a:xfrm>
            <a:off x="516835" y="649357"/>
            <a:ext cx="901147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b) </a:t>
            </a:r>
            <a:r>
              <a:rPr lang="en-IN" b="1"/>
              <a:t>Pyramid of Biomass- </a:t>
            </a:r>
            <a:r>
              <a:rPr lang="en-IN"/>
              <a:t>it is a graphic representation of biomass present per     unit area of different trophc levels (standing crop).</a:t>
            </a:r>
          </a:p>
          <a:p>
            <a:pPr>
              <a:buFont typeface="+mj-lt"/>
              <a:buAutoNum type="alphaLcParenR"/>
            </a:pPr>
            <a:endParaRPr lang="en-IN"/>
          </a:p>
          <a:p>
            <a:pPr>
              <a:buFont typeface="+mj-lt"/>
              <a:buAutoNum type="alphaLcParenR"/>
            </a:pPr>
            <a:endParaRPr lang="en-IN"/>
          </a:p>
          <a:p>
            <a:pPr>
              <a:buFont typeface="+mj-lt"/>
              <a:buAutoNum type="alphaLcParenR"/>
            </a:pPr>
            <a:endParaRPr lang="en-IN"/>
          </a:p>
          <a:p>
            <a:pPr>
              <a:buFont typeface="+mj-lt"/>
              <a:buAutoNum type="alphaLcParenR"/>
            </a:pPr>
            <a:endParaRPr lang="en-IN"/>
          </a:p>
          <a:p>
            <a:pPr>
              <a:buFont typeface="+mj-lt"/>
              <a:buAutoNum type="alphaLcParenR"/>
            </a:pPr>
            <a:endParaRPr lang="en-IN"/>
          </a:p>
          <a:p>
            <a:pPr>
              <a:buFont typeface="+mj-lt"/>
              <a:buAutoNum type="alphaLcParenR"/>
            </a:pPr>
            <a:endParaRPr lang="en-IN"/>
          </a:p>
          <a:p>
            <a:pPr>
              <a:buFont typeface="+mj-lt"/>
              <a:buAutoNum type="alphaLcParenR"/>
            </a:pPr>
            <a:endParaRPr lang="en-IN"/>
          </a:p>
          <a:p>
            <a:pPr>
              <a:buFont typeface="+mj-lt"/>
              <a:buAutoNum type="alphaLcParenR"/>
            </a:pPr>
            <a:endParaRPr lang="en-IN"/>
          </a:p>
          <a:p>
            <a:pPr>
              <a:buFont typeface="+mj-lt"/>
              <a:buAutoNum type="alphaLcParenR"/>
            </a:pPr>
            <a:endParaRPr lang="en-IN"/>
          </a:p>
          <a:p>
            <a:pPr>
              <a:buFont typeface="+mj-lt"/>
              <a:buAutoNum type="alphaLcParenR"/>
            </a:pPr>
            <a:endParaRPr lang="en-IN"/>
          </a:p>
          <a:p>
            <a:pPr>
              <a:buFont typeface="+mj-lt"/>
              <a:buAutoNum type="alphaLcParenR"/>
            </a:pPr>
            <a:endParaRPr lang="en-IN"/>
          </a:p>
          <a:p>
            <a:pPr>
              <a:buFont typeface="+mj-lt"/>
              <a:buAutoNum type="alphaLcParenR"/>
            </a:pPr>
            <a:endParaRPr lang="en-IN"/>
          </a:p>
          <a:p>
            <a:pPr>
              <a:buFont typeface="+mj-lt"/>
              <a:buAutoNum type="alphaLcParenR"/>
            </a:pPr>
            <a:endParaRPr lang="en-IN"/>
          </a:p>
          <a:p>
            <a:pPr>
              <a:buFont typeface="+mj-lt"/>
              <a:buAutoNum type="alphaLcParenR"/>
            </a:pPr>
            <a:endParaRPr lang="en-IN"/>
          </a:p>
          <a:p>
            <a:endParaRPr lang="en-IN"/>
          </a:p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21144FA-7FE9-4D7A-B479-DF7AAFAB0B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627" r="-48" b="8441"/>
          <a:stretch/>
        </p:blipFill>
        <p:spPr>
          <a:xfrm>
            <a:off x="1842052" y="1749291"/>
            <a:ext cx="7328452" cy="41810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8A9C135-04BF-4D28-B99C-27CD6E67B636}"/>
              </a:ext>
            </a:extLst>
          </p:cNvPr>
          <p:cNvSpPr txBox="1"/>
          <p:nvPr/>
        </p:nvSpPr>
        <p:spPr>
          <a:xfrm>
            <a:off x="3776870" y="6241774"/>
            <a:ext cx="510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Fig.6 Pyramid of Biomass</a:t>
            </a:r>
          </a:p>
        </p:txBody>
      </p:sp>
    </p:spTree>
    <p:extLst>
      <p:ext uri="{BB962C8B-B14F-4D97-AF65-F5344CB8AC3E}">
        <p14:creationId xmlns="" xmlns:p14="http://schemas.microsoft.com/office/powerpoint/2010/main" val="1899179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6F41D6A-4CF5-4367-AE2F-5CF5C0729BEB}"/>
              </a:ext>
            </a:extLst>
          </p:cNvPr>
          <p:cNvSpPr txBox="1"/>
          <p:nvPr/>
        </p:nvSpPr>
        <p:spPr>
          <a:xfrm>
            <a:off x="848139" y="539523"/>
            <a:ext cx="90379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/>
              <a:t>c</a:t>
            </a:r>
            <a:r>
              <a:rPr lang="en-IN" b="1"/>
              <a:t>)  Pyramid of energy- </a:t>
            </a:r>
            <a:r>
              <a:rPr lang="en-IN"/>
              <a:t>it is a graphic representation of amount of energy   trapped per unit time and area in different trophic level of a food chain.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5264E3B-B738-4F3C-A529-E43DB71E0E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67" y="1798569"/>
            <a:ext cx="5357741" cy="38468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72B260B-444E-4802-AABE-CA6E13803EA7}"/>
              </a:ext>
            </a:extLst>
          </p:cNvPr>
          <p:cNvSpPr txBox="1"/>
          <p:nvPr/>
        </p:nvSpPr>
        <p:spPr>
          <a:xfrm>
            <a:off x="4161183" y="6082748"/>
            <a:ext cx="5027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Fig. 7 Pyramid of Energy</a:t>
            </a:r>
          </a:p>
        </p:txBody>
      </p:sp>
    </p:spTree>
    <p:extLst>
      <p:ext uri="{BB962C8B-B14F-4D97-AF65-F5344CB8AC3E}">
        <p14:creationId xmlns="" xmlns:p14="http://schemas.microsoft.com/office/powerpoint/2010/main" val="685763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B6E695-3553-4304-A75A-C77B54E00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BIOGEOCHEMICAL CYCLES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C274F25-3206-4A86-A11A-569047E8B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07887"/>
            <a:ext cx="8596668" cy="4633476"/>
          </a:xfrm>
        </p:spPr>
        <p:txBody>
          <a:bodyPr/>
          <a:lstStyle/>
          <a:p>
            <a:r>
              <a:rPr lang="en-IN" b="1"/>
              <a:t>Biogeochemical cycles </a:t>
            </a:r>
            <a:r>
              <a:rPr lang="en-IN"/>
              <a:t>are the cyclic pathways through which chemical elements move from the environment to organism and back to the environment.</a:t>
            </a:r>
          </a:p>
          <a:p>
            <a:r>
              <a:rPr lang="en-IN"/>
              <a:t>These are also called nutrients cycles.</a:t>
            </a:r>
          </a:p>
          <a:p>
            <a:r>
              <a:rPr lang="en-IN"/>
              <a:t>On the basis of reservoir there are two type of biogeochemical cycles</a:t>
            </a:r>
          </a:p>
          <a:p>
            <a:pPr>
              <a:buFont typeface="+mj-lt"/>
              <a:buAutoNum type="alphaLcParenR"/>
            </a:pPr>
            <a:r>
              <a:rPr lang="en-IN"/>
              <a:t>Gaseous cycles-e.g. Carbon, hydrogen, oxygen &amp; nitrogen cycles.In this case reservoir for elements in the atmosphere or hydrosphere. </a:t>
            </a:r>
          </a:p>
          <a:p>
            <a:pPr>
              <a:buFont typeface="+mj-lt"/>
              <a:buAutoNum type="alphaLcParenR"/>
            </a:pPr>
            <a:r>
              <a:rPr lang="en-IN"/>
              <a:t>Sedimentary cycle-e.g. Phosphorous, sulphur, potassium &amp; calcium cycles. In the reservoir for the elements is in sediments of the earth. These are very slow in action.</a:t>
            </a:r>
          </a:p>
        </p:txBody>
      </p:sp>
    </p:spTree>
    <p:extLst>
      <p:ext uri="{BB962C8B-B14F-4D97-AF65-F5344CB8AC3E}">
        <p14:creationId xmlns="" xmlns:p14="http://schemas.microsoft.com/office/powerpoint/2010/main" val="1362681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F6C0563-5C90-4B0D-B500-3FE17B64C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/>
              <a:t>COMMON BIOGEOCHEMICAL CYCLES:</a:t>
            </a:r>
            <a:br>
              <a:rPr lang="en-IN"/>
            </a:br>
            <a:r>
              <a:rPr lang="en-IN"/>
              <a:t>NITROGEN CYCLE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7D5C80E-CA77-4147-BEC6-91AABA74E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/>
              <a:t>The </a:t>
            </a:r>
            <a:r>
              <a:rPr lang="en-IN" b="1"/>
              <a:t>nitrogen cycle </a:t>
            </a:r>
            <a:r>
              <a:rPr lang="en-IN"/>
              <a:t>is the biogeochemical cycle by which nitrogen is converted into multiple chemical forms as it circulates among atmosphere, terristrial and marine ecosystem. </a:t>
            </a:r>
          </a:p>
          <a:p>
            <a:r>
              <a:rPr lang="en-IN"/>
              <a:t>The conversion of nitrogen can be carried out  through both biological and physical processes. </a:t>
            </a:r>
          </a:p>
          <a:p>
            <a:r>
              <a:rPr lang="en-IN"/>
              <a:t>The nitrogen cycle has 5 stages:</a:t>
            </a:r>
          </a:p>
          <a:p>
            <a:pPr>
              <a:buFont typeface="+mj-lt"/>
              <a:buAutoNum type="arabicPeriod"/>
            </a:pPr>
            <a:r>
              <a:rPr lang="en-IN"/>
              <a:t>Nitrogen fixation</a:t>
            </a:r>
          </a:p>
          <a:p>
            <a:pPr>
              <a:buFont typeface="+mj-lt"/>
              <a:buAutoNum type="arabicPeriod"/>
            </a:pPr>
            <a:r>
              <a:rPr lang="en-IN"/>
              <a:t>Nitrification</a:t>
            </a:r>
          </a:p>
          <a:p>
            <a:pPr>
              <a:buFont typeface="+mj-lt"/>
              <a:buAutoNum type="arabicPeriod"/>
            </a:pPr>
            <a:r>
              <a:rPr lang="en-IN"/>
              <a:t>Assimilation </a:t>
            </a:r>
          </a:p>
          <a:p>
            <a:pPr>
              <a:buFont typeface="+mj-lt"/>
              <a:buAutoNum type="arabicPeriod"/>
            </a:pPr>
            <a:r>
              <a:rPr lang="en-IN"/>
              <a:t>Ammonification</a:t>
            </a:r>
          </a:p>
          <a:p>
            <a:pPr>
              <a:buFont typeface="+mj-lt"/>
              <a:buAutoNum type="arabicPeriod"/>
            </a:pPr>
            <a:r>
              <a:rPr lang="en-IN"/>
              <a:t>Denitrification</a:t>
            </a:r>
          </a:p>
        </p:txBody>
      </p:sp>
    </p:spTree>
    <p:extLst>
      <p:ext uri="{BB962C8B-B14F-4D97-AF65-F5344CB8AC3E}">
        <p14:creationId xmlns="" xmlns:p14="http://schemas.microsoft.com/office/powerpoint/2010/main" val="10384422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EEF03A4A-1C64-4932-BBB1-1AE3D27915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672" y="526773"/>
            <a:ext cx="8023363" cy="58044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D91A181-41E0-4A4B-8E08-406983074325}"/>
              </a:ext>
            </a:extLst>
          </p:cNvPr>
          <p:cNvSpPr txBox="1"/>
          <p:nvPr/>
        </p:nvSpPr>
        <p:spPr>
          <a:xfrm>
            <a:off x="3352800" y="6331226"/>
            <a:ext cx="4359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Fig. 8 Diagram of Nitrogen cycle</a:t>
            </a:r>
          </a:p>
        </p:txBody>
      </p:sp>
    </p:spTree>
    <p:extLst>
      <p:ext uri="{BB962C8B-B14F-4D97-AF65-F5344CB8AC3E}">
        <p14:creationId xmlns="" xmlns:p14="http://schemas.microsoft.com/office/powerpoint/2010/main" val="39371709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9BCF763-FD0A-4D23-9653-DCB7D2A43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PHOSPHOROUS CYCLE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95FFAC6-0EF2-4DF9-A8DE-D7F12AE39B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65943"/>
            <a:ext cx="8596668" cy="4575419"/>
          </a:xfrm>
        </p:spPr>
        <p:txBody>
          <a:bodyPr/>
          <a:lstStyle/>
          <a:p>
            <a:r>
              <a:rPr lang="en-IN"/>
              <a:t>It is a biogeochemical process that involves the movement of phosphorous through the lithosphere, hydrosphere and biosphere.</a:t>
            </a:r>
          </a:p>
          <a:p>
            <a:r>
              <a:rPr lang="en-IN"/>
              <a:t>Steps of phosphorous cycle:</a:t>
            </a:r>
          </a:p>
          <a:p>
            <a:pPr>
              <a:buFont typeface="+mj-lt"/>
              <a:buAutoNum type="arabicPeriod"/>
            </a:pPr>
            <a:r>
              <a:rPr lang="en-IN"/>
              <a:t>Weathering</a:t>
            </a:r>
          </a:p>
          <a:p>
            <a:pPr>
              <a:buFont typeface="+mj-lt"/>
              <a:buAutoNum type="arabicPeriod"/>
            </a:pPr>
            <a:r>
              <a:rPr lang="en-IN"/>
              <a:t>Absorption by plants </a:t>
            </a:r>
          </a:p>
          <a:p>
            <a:pPr>
              <a:buFont typeface="+mj-lt"/>
              <a:buAutoNum type="arabicPeriod"/>
            </a:pPr>
            <a:r>
              <a:rPr lang="en-IN"/>
              <a:t>Absorption by animals </a:t>
            </a:r>
          </a:p>
          <a:p>
            <a:pPr>
              <a:buFont typeface="+mj-lt"/>
              <a:buAutoNum type="arabicPeriod"/>
            </a:pPr>
            <a:r>
              <a:rPr lang="en-IN"/>
              <a:t>Return to the environment through decomposition</a:t>
            </a:r>
          </a:p>
        </p:txBody>
      </p:sp>
    </p:spTree>
    <p:extLst>
      <p:ext uri="{BB962C8B-B14F-4D97-AF65-F5344CB8AC3E}">
        <p14:creationId xmlns="" xmlns:p14="http://schemas.microsoft.com/office/powerpoint/2010/main" val="21544599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C7AA826B-F730-4EB8-86D2-5391BD8D1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2690" y="169375"/>
            <a:ext cx="7071973" cy="58831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83507D9-D3E2-4EF3-8578-039E221827A0}"/>
              </a:ext>
            </a:extLst>
          </p:cNvPr>
          <p:cNvSpPr txBox="1"/>
          <p:nvPr/>
        </p:nvSpPr>
        <p:spPr>
          <a:xfrm>
            <a:off x="3670852" y="6308035"/>
            <a:ext cx="4426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Fig.9 Diagram of Phosphorous cycle</a:t>
            </a:r>
          </a:p>
        </p:txBody>
      </p:sp>
    </p:spTree>
    <p:extLst>
      <p:ext uri="{BB962C8B-B14F-4D97-AF65-F5344CB8AC3E}">
        <p14:creationId xmlns="" xmlns:p14="http://schemas.microsoft.com/office/powerpoint/2010/main" val="412199928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303</TotalTime>
  <Words>741</Words>
  <Application>Microsoft Office PowerPoint</Application>
  <PresentationFormat>Custom</PresentationFormat>
  <Paragraphs>129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Facet</vt:lpstr>
      <vt:lpstr>ECOSYSTEM </vt:lpstr>
      <vt:lpstr>INTRODUCTION</vt:lpstr>
      <vt:lpstr>STRUCTURE OF AN ECOSYSTEM</vt:lpstr>
      <vt:lpstr>ENERY FLOW TROPHIC ORGANISATION</vt:lpstr>
      <vt:lpstr>Slide 5</vt:lpstr>
      <vt:lpstr>FOOD CHAIN </vt:lpstr>
      <vt:lpstr>Slide 7</vt:lpstr>
      <vt:lpstr>FOOD WEB OR FOOD CYCLE</vt:lpstr>
      <vt:lpstr>Slide 9</vt:lpstr>
      <vt:lpstr>ECOLOGICAL PYRAMIDS </vt:lpstr>
      <vt:lpstr>Slide 11</vt:lpstr>
      <vt:lpstr>Slide 12</vt:lpstr>
      <vt:lpstr>BIOGEOCHEMICAL CYCLES</vt:lpstr>
      <vt:lpstr>COMMON BIOGEOCHEMICAL CYCLES: NITROGEN CYCLE</vt:lpstr>
      <vt:lpstr>Slide 15</vt:lpstr>
      <vt:lpstr>PHOSPHOROUS CYCLE 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ECOSYSTEM</dc:title>
  <cp:lastModifiedBy>HP</cp:lastModifiedBy>
  <cp:revision>16</cp:revision>
  <dcterms:created xsi:type="dcterms:W3CDTF">2022-02-28T17:01:04Z</dcterms:created>
  <dcterms:modified xsi:type="dcterms:W3CDTF">2022-07-19T09:28:03Z</dcterms:modified>
</cp:coreProperties>
</file>